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72" r:id="rId1"/>
  </p:sldMasterIdLst>
  <p:notesMasterIdLst>
    <p:notesMasterId r:id="rId21"/>
  </p:notesMasterIdLst>
  <p:sldIdLst>
    <p:sldId id="258" r:id="rId2"/>
    <p:sldId id="261" r:id="rId3"/>
    <p:sldId id="275" r:id="rId4"/>
    <p:sldId id="281" r:id="rId5"/>
    <p:sldId id="283" r:id="rId6"/>
    <p:sldId id="282" r:id="rId7"/>
    <p:sldId id="286" r:id="rId8"/>
    <p:sldId id="287" r:id="rId9"/>
    <p:sldId id="320" r:id="rId10"/>
    <p:sldId id="318" r:id="rId11"/>
    <p:sldId id="319" r:id="rId12"/>
    <p:sldId id="321" r:id="rId13"/>
    <p:sldId id="315" r:id="rId14"/>
    <p:sldId id="309" r:id="rId15"/>
    <p:sldId id="317" r:id="rId16"/>
    <p:sldId id="314" r:id="rId17"/>
    <p:sldId id="322" r:id="rId18"/>
    <p:sldId id="304" r:id="rId19"/>
    <p:sldId id="260" r:id="rId2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72583-1BE5-B640-B4E5-6542273D57DD}" v="2" dt="2023-05-02T17:52:56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8" autoAdjust="0"/>
    <p:restoredTop sz="95885"/>
  </p:normalViewPr>
  <p:slideViewPr>
    <p:cSldViewPr snapToGrid="0">
      <p:cViewPr varScale="1">
        <p:scale>
          <a:sx n="122" d="100"/>
          <a:sy n="122" d="100"/>
        </p:scale>
        <p:origin x="95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rno Omar BARRY" userId="aac3541fb707f522" providerId="LiveId" clId="{ADA72583-1BE5-B640-B4E5-6542273D57DD}"/>
    <pc:docChg chg="undo custSel modSld">
      <pc:chgData name="Cherno Omar BARRY" userId="aac3541fb707f522" providerId="LiveId" clId="{ADA72583-1BE5-B640-B4E5-6542273D57DD}" dt="2023-05-02T17:52:49.257" v="1" actId="14100"/>
      <pc:docMkLst>
        <pc:docMk/>
      </pc:docMkLst>
      <pc:sldChg chg="modSp mod">
        <pc:chgData name="Cherno Omar BARRY" userId="aac3541fb707f522" providerId="LiveId" clId="{ADA72583-1BE5-B640-B4E5-6542273D57DD}" dt="2023-05-02T17:52:49.257" v="1" actId="14100"/>
        <pc:sldMkLst>
          <pc:docMk/>
          <pc:sldMk cId="4085857927" sldId="287"/>
        </pc:sldMkLst>
        <pc:picChg chg="mod">
          <ac:chgData name="Cherno Omar BARRY" userId="aac3541fb707f522" providerId="LiveId" clId="{ADA72583-1BE5-B640-B4E5-6542273D57DD}" dt="2023-05-02T17:52:49.257" v="1" actId="14100"/>
          <ac:picMkLst>
            <pc:docMk/>
            <pc:sldMk cId="4085857927" sldId="287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D530B-B6C2-48D8-B3D7-95668EA84374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8B977-DEAC-48E9-9256-9396B81AD507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257E0-C97D-4C5F-8ED9-C07F1A637CF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1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2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17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646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78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8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60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67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8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75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669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100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93F1-1238-4359-98CA-AC8DE3481915}" type="datetimeFigureOut">
              <a:rPr lang="fr-FR" smtClean="0"/>
              <a:pPr/>
              <a:t>02/05/2023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AA718-2FDD-4A83-B212-D9B6B9D9D5E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24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5368" y="1744012"/>
            <a:ext cx="8373438" cy="1293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RÉUNION DES DIRECTEURS GENERAUX DES DOUANES DE LA RÉGION AFRIQUE OCCIDENTALE ET CENTRALE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Banjul, du 04 au 05 mai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367" y="3347533"/>
            <a:ext cx="8373438" cy="1411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Bilan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 de la </a:t>
            </a:r>
            <a:r>
              <a:rPr lang="fr-F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3ème é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dition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 de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l’opération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 de </a:t>
            </a:r>
            <a:r>
              <a:rPr lang="fr-F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 Condensed" panose="02090606020004020304" pitchFamily="18" charset="77"/>
              </a:rPr>
              <a:t>lutte contre le trafic illicite d’armes et de composants servant a fabriquer des engins explosifs improvises (EEI) en AOC (ALAMBA - 6 ALAFI)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3" name="Subtitle 3"/>
          <p:cNvSpPr txBox="1">
            <a:spLocks/>
          </p:cNvSpPr>
          <p:nvPr/>
        </p:nvSpPr>
        <p:spPr>
          <a:xfrm>
            <a:off x="2397760" y="5240533"/>
            <a:ext cx="4246880" cy="1163749"/>
          </a:xfrm>
          <a:prstGeom prst="rect">
            <a:avLst/>
          </a:prstGeom>
          <a:blipFill rotWithShape="1">
            <a:blip r:embed="rId3">
              <a:duotone>
                <a:srgbClr val="FFFFFF"/>
                <a:srgbClr val="FFFFFF">
                  <a:shade val="91000"/>
                  <a:satMod val="105000"/>
                </a:srgbClr>
              </a:duotone>
            </a:blip>
            <a:tile tx="0" ty="0" sx="100000" sy="100000" flip="none" algn="tl"/>
          </a:blip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6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</a:rPr>
              <a:t>Présenté par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lang="fr-FR" sz="16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merican Typewriter" panose="02090604020004020304" pitchFamily="18" charset="77"/>
              </a:rPr>
              <a:t>Ibrahim NJOYA NJIMOLUH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6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</a:rPr>
              <a:t>Directeur</a:t>
            </a:r>
            <a:r>
              <a:rPr kumimoji="0" lang="fr-FR" sz="1600" b="1" u="none" strike="noStrike" kern="1200" cap="none" spc="0" normalizeH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</a:rPr>
              <a:t> d</a:t>
            </a:r>
            <a:r>
              <a:rPr kumimoji="0" lang="fr-FR" sz="16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</a:rPr>
              <a:t>u BRLR-AC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erican Typewriter" panose="02090604020004020304" pitchFamily="18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FE7B16-D4DA-184F-81D5-7DDBFB297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"/>
            <a:ext cx="9144000" cy="1218744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A2118C8-AE10-BFB3-4744-C149C2706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9" y="31290"/>
            <a:ext cx="1788939" cy="11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Aperçu global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038206" y="-1432"/>
            <a:ext cx="7109916" cy="642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(4/10)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39337" y="720899"/>
            <a:ext cx="5634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Détails saisies des marchandises ciblées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0" y="1324206"/>
            <a:ext cx="8796869" cy="49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8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Aperçu global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68400" y="-40369"/>
            <a:ext cx="7109916" cy="642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(5/10)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88988" y="720899"/>
            <a:ext cx="473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Profil pays – cas du Burkina Faso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4" y="1363143"/>
            <a:ext cx="8788400" cy="4930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8400" y="5425440"/>
            <a:ext cx="335280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395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Aperçu global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43742" y="-101924"/>
            <a:ext cx="7109916" cy="642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(6/10)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68889" y="720899"/>
            <a:ext cx="557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Répartition des marchandises ciblées ALAMBA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63143"/>
            <a:ext cx="8727440" cy="4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5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Aperçu global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64062" y="101600"/>
            <a:ext cx="7109916" cy="43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(7/10)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0209" y="720899"/>
            <a:ext cx="850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Détails des saisies de marchandises ciblées – cas des armes et explosifs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63142"/>
            <a:ext cx="8839200" cy="5494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" y="4521200"/>
            <a:ext cx="2621280" cy="171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10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2071956" y="491161"/>
            <a:ext cx="5000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Quelques photos de saisies marquantes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2BEFBE7E-5248-069F-54A7-D98BB35A0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2" y="839847"/>
            <a:ext cx="4523221" cy="328133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6F173340-7730-BECD-290B-0C1E5ACD5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74" y="3953907"/>
            <a:ext cx="5334380" cy="2904093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64062" y="101600"/>
            <a:ext cx="7109916" cy="43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(8/10)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9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2071956" y="491161"/>
            <a:ext cx="5000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Quelques photos de saisies marquantes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7F5F2A3D-7ECB-C7B0-4292-84AF5AAB7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71"/>
            <a:ext cx="4643120" cy="5350330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A495AAC4-55C0-6E71-5307-A3A469F0C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58" y="1304144"/>
            <a:ext cx="4540642" cy="5336499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64062" y="101600"/>
            <a:ext cx="7109916" cy="43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(9/10)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1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2071956" y="491161"/>
            <a:ext cx="5000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Quelques photos de saisies marquantes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507C4E41-A4A7-3E00-368C-D76AB59CB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91"/>
            <a:ext cx="5025568" cy="4064000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7125FC2F-5BB2-D81D-F152-6999AD748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94" y="3415840"/>
            <a:ext cx="4703205" cy="3442159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64062" y="101600"/>
            <a:ext cx="7109916" cy="43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(10/10)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3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144041" y="314960"/>
            <a:ext cx="7109916" cy="43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IV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EVOLUTION DE L’OPERATION ALAMBA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869118"/>
              </p:ext>
            </p:extLst>
          </p:nvPr>
        </p:nvGraphicFramePr>
        <p:xfrm>
          <a:off x="457200" y="1412240"/>
          <a:ext cx="8178799" cy="3683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02">
                  <a:extLst>
                    <a:ext uri="{9D8B030D-6E8A-4147-A177-3AD203B41FA5}">
                      <a16:colId xmlns:a16="http://schemas.microsoft.com/office/drawing/2014/main" val="1527943135"/>
                    </a:ext>
                  </a:extLst>
                </a:gridCol>
                <a:gridCol w="1602279">
                  <a:extLst>
                    <a:ext uri="{9D8B030D-6E8A-4147-A177-3AD203B41FA5}">
                      <a16:colId xmlns:a16="http://schemas.microsoft.com/office/drawing/2014/main" val="3731715668"/>
                    </a:ext>
                  </a:extLst>
                </a:gridCol>
                <a:gridCol w="1650109">
                  <a:extLst>
                    <a:ext uri="{9D8B030D-6E8A-4147-A177-3AD203B41FA5}">
                      <a16:colId xmlns:a16="http://schemas.microsoft.com/office/drawing/2014/main" val="2230573211"/>
                    </a:ext>
                  </a:extLst>
                </a:gridCol>
                <a:gridCol w="1650109">
                  <a:extLst>
                    <a:ext uri="{9D8B030D-6E8A-4147-A177-3AD203B41FA5}">
                      <a16:colId xmlns:a16="http://schemas.microsoft.com/office/drawing/2014/main" val="1970708989"/>
                    </a:ext>
                  </a:extLst>
                </a:gridCol>
              </a:tblGrid>
              <a:tr h="4649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Georgia" panose="02040502050405020303" pitchFamily="18" charset="0"/>
                        </a:rPr>
                        <a:t>Opération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Georgia" panose="02040502050405020303" pitchFamily="18" charset="0"/>
                        </a:rPr>
                        <a:t>ALAMBA 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Georgia" panose="02040502050405020303" pitchFamily="18" charset="0"/>
                        </a:rPr>
                        <a:t>ALAMBA 2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Georgia" panose="02040502050405020303" pitchFamily="18" charset="0"/>
                        </a:rPr>
                        <a:t>ALAMBA 3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2936376"/>
                  </a:ext>
                </a:extLst>
              </a:tr>
              <a:tr h="464936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none" strike="noStrike" dirty="0">
                          <a:effectLst/>
                          <a:latin typeface="Georgia" panose="02040502050405020303" pitchFamily="18" charset="0"/>
                        </a:rPr>
                        <a:t>Pays hôte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Sénégal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Niger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RDC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6289880"/>
                  </a:ext>
                </a:extLst>
              </a:tr>
              <a:tr h="929871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none" strike="noStrike" dirty="0">
                          <a:effectLst/>
                          <a:latin typeface="Georgia" panose="02040502050405020303" pitchFamily="18" charset="0"/>
                        </a:rPr>
                        <a:t>Nombre de pays participants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15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17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66066247"/>
                  </a:ext>
                </a:extLst>
              </a:tr>
              <a:tr h="893617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none" strike="noStrike" dirty="0">
                          <a:effectLst/>
                          <a:latin typeface="Georgia" panose="02040502050405020303" pitchFamily="18" charset="0"/>
                        </a:rPr>
                        <a:t>Nombre de cas introduits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400" u="none" strike="noStrike" dirty="0">
                          <a:effectLst/>
                          <a:latin typeface="Georgia" panose="02040502050405020303" pitchFamily="18" charset="0"/>
                        </a:rPr>
                        <a:t>119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400" u="none" strike="noStrike">
                          <a:effectLst/>
                          <a:latin typeface="Georgia" panose="02040502050405020303" pitchFamily="18" charset="0"/>
                        </a:rPr>
                        <a:t>261</a:t>
                      </a:r>
                      <a:endParaRPr lang="fr-CA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279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8161891"/>
                  </a:ext>
                </a:extLst>
              </a:tr>
              <a:tr h="929871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none" strike="noStrike" dirty="0">
                          <a:effectLst/>
                          <a:latin typeface="Georgia" panose="02040502050405020303" pitchFamily="18" charset="0"/>
                        </a:rPr>
                        <a:t>Pourcentage de saisie de marchandises cibles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>
                          <a:effectLst/>
                          <a:latin typeface="Georgia" panose="02040502050405020303" pitchFamily="18" charset="0"/>
                        </a:rPr>
                        <a:t>45,60%</a:t>
                      </a:r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  <a:latin typeface="Georgia" panose="02040502050405020303" pitchFamily="18" charset="0"/>
                        </a:rPr>
                        <a:t>44,80%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2961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34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30273"/>
            <a:ext cx="8963696" cy="771565"/>
          </a:xfrm>
        </p:spPr>
        <p:txBody>
          <a:bodyPr>
            <a:normAutofit/>
          </a:bodyPr>
          <a:lstStyle/>
          <a:p>
            <a:pPr lvl="0" algn="ctr"/>
            <a:r>
              <a:rPr lang="en-US" sz="32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CONCLUSION</a:t>
            </a:r>
            <a:endParaRPr lang="fr-FR" sz="32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7011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67323" y="21729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14960" y="708379"/>
            <a:ext cx="8503920" cy="632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ENSEIGNEMENTS A TIRER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(POINTS DE SATISFACTION) :</a:t>
            </a:r>
          </a:p>
          <a:p>
            <a:pPr marL="34290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nombre de saisies réalisées a dépassé celui de l’Opération </a:t>
            </a:r>
            <a:r>
              <a:rPr lang="fr-FR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précedente</a:t>
            </a: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fort du pays hôte de l’UCO. En effet, les Douanes congolaises ont mis l’équipe de l’UCO dans d’excellentes conditions de travail ;</a:t>
            </a:r>
          </a:p>
          <a:p>
            <a:pPr marL="34290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ALAMBA 3 – ALAFI est la première opération à bénéficier de l’outil de visualisation des données du CEN. Ce qui permet une analyse rapide des données enregistrées dans le CEN et ses applications.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QUELQUES RECOMMANDATIONS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fr-F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Continuer de garantir les meilleures conditions de travail des membres de l’UCO par un engagement fort des autorités des pays hôtes ;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Renforcer l’implication des Administrations de la Région dans l’organisation des opérations de lutte contre la fraude de l’OMD par la mobilisation et formation de certains agents ;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Initier des enquêtes judiciaires en vue de démanteler des réseaux de fraude et minimiser les activités concourant au financement du terrorisme, à l’issue des saisies.</a:t>
            </a:r>
          </a:p>
        </p:txBody>
      </p:sp>
    </p:spTree>
    <p:extLst>
      <p:ext uri="{BB962C8B-B14F-4D97-AF65-F5344CB8AC3E}">
        <p14:creationId xmlns:p14="http://schemas.microsoft.com/office/powerpoint/2010/main" val="22441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3753" y="1949416"/>
            <a:ext cx="7941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Merci de votre aimable attention</a:t>
            </a:r>
            <a:endParaRPr lang="fr-FR" altLang="fr-FR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1EFF7C-01DB-43E6-9DA8-3A034191EEFA}" type="slidenum">
              <a:rPr lang="fr-FR">
                <a:solidFill>
                  <a:srgbClr val="FFFFFF"/>
                </a:solidFill>
                <a:latin typeface="Lucida Sans Unicode" panose="020B0602030504020204" pitchFamily="34" charset="0"/>
              </a:rPr>
              <a:pPr eaLnBrk="1" hangingPunct="1"/>
              <a:t>19</a:t>
            </a:fld>
            <a:endParaRPr lang="fr-FR" dirty="0">
              <a:solidFill>
                <a:srgbClr val="FFFFFF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18436" name="Picture 2" descr="http://www.douanes.ci/omdaoc/images/LOGO_O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16" y="4556800"/>
            <a:ext cx="2415341" cy="198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F53E8D-20AD-4BAE-BAD5-773EF3D27EEC}"/>
              </a:ext>
            </a:extLst>
          </p:cNvPr>
          <p:cNvSpPr txBox="1"/>
          <p:nvPr/>
        </p:nvSpPr>
        <p:spPr>
          <a:xfrm>
            <a:off x="2377768" y="3229553"/>
            <a:ext cx="4333566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Brush Script MT" panose="03060802040406070304" pitchFamily="66" charset="0"/>
              </a:rPr>
              <a:t>Le combat continue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B75D8F-739C-314D-81BC-8C2C88951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8" y="298552"/>
            <a:ext cx="8209052" cy="11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1834"/>
          </a:xfrm>
        </p:spPr>
        <p:txBody>
          <a:bodyPr>
            <a:normAutofit/>
          </a:bodyPr>
          <a:lstStyle/>
          <a:p>
            <a:pPr lvl="0" algn="ctr"/>
            <a:r>
              <a:rPr lang="fr-FR" b="1" u="sng" dirty="0">
                <a:solidFill>
                  <a:srgbClr val="2E74B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endParaRPr lang="fr-FR" u="sng" dirty="0">
              <a:latin typeface="Century Gothic" panose="020B050202020202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19217" y="1222151"/>
            <a:ext cx="7886700" cy="506139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100" b="1" u="sng" dirty="0">
                <a:latin typeface="Georgia" panose="02040502050405020303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fr-FR" sz="2100" b="1" u="sng" dirty="0">
                <a:latin typeface="Georgia" panose="02040502050405020303" pitchFamily="18" charset="0"/>
              </a:rPr>
              <a:t>PHASES DE L’OPERATION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fr-FR" sz="2100" b="1" u="sng" dirty="0">
                <a:latin typeface="Georgia" panose="02040502050405020303" pitchFamily="18" charset="0"/>
              </a:rPr>
              <a:t>COMMUNICATION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fr-FR" sz="2100" b="1" u="sng" dirty="0">
                <a:latin typeface="Georgia" panose="02040502050405020303" pitchFamily="18" charset="0"/>
              </a:rPr>
              <a:t>RESULTATS DE ALAMBA 3 - ALAFI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fr-FR" sz="2100" b="1" u="sng" dirty="0">
                <a:latin typeface="Georgia" panose="02040502050405020303" pitchFamily="18" charset="0"/>
              </a:rPr>
              <a:t>EVOLUTION ALAMBA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100" b="1" u="sng" dirty="0">
                <a:latin typeface="Georgia" panose="02040502050405020303" pitchFamily="18" charset="0"/>
              </a:rPr>
              <a:t>CONCLUSION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09433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09433" y="375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3DBB82-B1A2-2340-B8CC-663FD21A10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4941" y="602390"/>
            <a:ext cx="2142671" cy="3904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D08246-45A9-0048-821A-75341B0617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4511" y="3625063"/>
            <a:ext cx="2329145" cy="3105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4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0" y="375659"/>
            <a:ext cx="4319868" cy="642244"/>
          </a:xfrm>
        </p:spPr>
        <p:txBody>
          <a:bodyPr>
            <a:normAutofit/>
          </a:bodyPr>
          <a:lstStyle/>
          <a:p>
            <a:pPr algn="ctr"/>
            <a:r>
              <a:rPr lang="fr-FR" sz="32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400" y="1089023"/>
            <a:ext cx="8422640" cy="497649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fr-FR" sz="2000" b="1" u="sng">
                <a:latin typeface="Georgia" panose="02040502050405020303" pitchFamily="18" charset="0"/>
              </a:rPr>
              <a:t>Période</a:t>
            </a:r>
            <a:r>
              <a:rPr lang="fr-FR" sz="2000" b="1">
                <a:latin typeface="Georgia" panose="02040502050405020303" pitchFamily="18" charset="0"/>
              </a:rPr>
              <a:t> : </a:t>
            </a:r>
            <a:r>
              <a:rPr lang="fr-FR" sz="2000">
                <a:latin typeface="Georgia" panose="02040502050405020303" pitchFamily="18" charset="0"/>
              </a:rPr>
              <a:t>du 11 janvier au 11 mars 2023 (deux mois de mobilisation) 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u="sng">
                <a:latin typeface="Georgia" panose="02040502050405020303" pitchFamily="18" charset="0"/>
              </a:rPr>
              <a:t>Organisateurs</a:t>
            </a:r>
            <a:r>
              <a:rPr lang="fr-FR" sz="2000" b="1">
                <a:latin typeface="Georgia" panose="02040502050405020303" pitchFamily="18" charset="0"/>
              </a:rPr>
              <a:t> : </a:t>
            </a:r>
            <a:r>
              <a:rPr lang="fr-FR" sz="2000">
                <a:latin typeface="Georgia" panose="02040502050405020303" pitchFamily="18" charset="0"/>
              </a:rPr>
              <a:t>BRLR-AC et BRLR-AO, sous la supervision de la Vice-présidence de la Région OMD/AOC et le soutien technique du Secrétariat de l’OMD 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u="sng">
                <a:latin typeface="Georgia" panose="02040502050405020303" pitchFamily="18" charset="0"/>
              </a:rPr>
              <a:t>Financement</a:t>
            </a:r>
            <a:r>
              <a:rPr lang="fr-FR" sz="2000" b="1">
                <a:latin typeface="Georgia" panose="02040502050405020303" pitchFamily="18" charset="0"/>
              </a:rPr>
              <a:t> :</a:t>
            </a:r>
            <a:r>
              <a:rPr lang="fr-FR" sz="2000">
                <a:latin typeface="Georgia" panose="02040502050405020303" pitchFamily="18" charset="0"/>
              </a:rPr>
              <a:t> Budget régional + appui des Douanes Congolaises (pays hôte) 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u="sng">
                <a:latin typeface="Georgia" panose="02040502050405020303" pitchFamily="18" charset="0"/>
              </a:rPr>
              <a:t>Objectif général</a:t>
            </a:r>
            <a:r>
              <a:rPr lang="fr-FR" sz="2000" b="1">
                <a:latin typeface="Georgia" panose="02040502050405020303" pitchFamily="18" charset="0"/>
              </a:rPr>
              <a:t> : </a:t>
            </a:r>
            <a:r>
              <a:rPr lang="fr-FR" sz="2000">
                <a:latin typeface="Georgia" panose="02040502050405020303" pitchFamily="18" charset="0"/>
              </a:rPr>
              <a:t>le renforcement des capacités des Administrations des Douanes en matière de lutte contre </a:t>
            </a:r>
            <a:r>
              <a:rPr lang="fr-CA" sz="2000">
                <a:latin typeface="Georgia" panose="02040502050405020303" pitchFamily="18" charset="0"/>
              </a:rPr>
              <a:t>les activités des terroristes en perturbant leurs réseaux logistiques dans la région, ainsi que le flux illégal de substances et dispositifs ;</a:t>
            </a:r>
            <a:endParaRPr lang="fr-FR" sz="2000">
              <a:latin typeface="Georgia" panose="02040502050405020303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u="sng">
                <a:latin typeface="Georgia" panose="02040502050405020303" pitchFamily="18" charset="0"/>
              </a:rPr>
              <a:t>Participants</a:t>
            </a:r>
            <a:r>
              <a:rPr lang="fr-FR" sz="2000" b="1">
                <a:latin typeface="Georgia" panose="02040502050405020303" pitchFamily="18" charset="0"/>
              </a:rPr>
              <a:t> : </a:t>
            </a:r>
            <a:r>
              <a:rPr lang="fr-FR" sz="2000">
                <a:latin typeface="Georgia" panose="02040502050405020303" pitchFamily="18" charset="0"/>
              </a:rPr>
              <a:t>ouverte aux 23 Administrations douanières de la Région OMD/AOC.</a:t>
            </a:r>
            <a:endParaRPr lang="fr-F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5595" y="912092"/>
            <a:ext cx="7807045" cy="1528017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</a:rPr>
              <a:t>Phase préopératoire (virtuelle), du </a:t>
            </a:r>
            <a:r>
              <a:rPr lang="fr-FR" sz="2000" b="1" dirty="0">
                <a:latin typeface="Georgia" panose="02040502050405020303" pitchFamily="18" charset="0"/>
              </a:rPr>
              <a:t>11 janvier au 07 février 2023 </a:t>
            </a:r>
            <a:r>
              <a:rPr lang="fr-FR" sz="2000" dirty="0">
                <a:latin typeface="Georgia" panose="02040502050405020303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</a:rPr>
              <a:t>Phase opérationnelle (UCO physique) du </a:t>
            </a:r>
            <a:r>
              <a:rPr lang="fr-FR" sz="2000" b="1" dirty="0">
                <a:latin typeface="Georgia" panose="02040502050405020303" pitchFamily="18" charset="0"/>
              </a:rPr>
              <a:t>08 au 17 février 2023 </a:t>
            </a:r>
            <a:r>
              <a:rPr lang="fr-FR" sz="2000" dirty="0">
                <a:latin typeface="Georgia" panose="02040502050405020303" pitchFamily="18" charset="0"/>
              </a:rPr>
              <a:t>à Kinshasa en RDC 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Georgia" panose="02040502050405020303" pitchFamily="18" charset="0"/>
              </a:rPr>
              <a:t>Phase post-opérationnelle (virtuelle), du </a:t>
            </a:r>
            <a:r>
              <a:rPr lang="fr-FR" sz="2000" b="1" dirty="0">
                <a:latin typeface="Georgia" panose="02040502050405020303" pitchFamily="18" charset="0"/>
              </a:rPr>
              <a:t>18 février au 11 mars 2023</a:t>
            </a:r>
            <a:r>
              <a:rPr lang="fr-FR" sz="20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E500F5-27BD-9640-A85F-9301023E4265}"/>
              </a:ext>
            </a:extLst>
          </p:cNvPr>
          <p:cNvSpPr txBox="1"/>
          <p:nvPr/>
        </p:nvSpPr>
        <p:spPr>
          <a:xfrm>
            <a:off x="223868" y="6346604"/>
            <a:ext cx="881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Georgia" panose="02040502050405020303" pitchFamily="18" charset="0"/>
              </a:rPr>
              <a:t>PHOTO DE FAMILLE DE L’UCO APRÈS LA CEREMONIE D’OUVERTURE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53902" y="269848"/>
            <a:ext cx="7109916" cy="642244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 - </a:t>
            </a:r>
            <a:r>
              <a:rPr lang="fr-FR" sz="32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PHASES DE L’OPERATION</a:t>
            </a:r>
          </a:p>
        </p:txBody>
      </p:sp>
      <p:pic>
        <p:nvPicPr>
          <p:cNvPr id="9" name="Image 8" descr="C:\Users\jpvou\Downloads\WhatsApp Image 2023-02-08 at 11.49.17 (1).jpe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" t="32585"/>
          <a:stretch/>
        </p:blipFill>
        <p:spPr bwMode="auto">
          <a:xfrm>
            <a:off x="997551" y="2440109"/>
            <a:ext cx="7266267" cy="3808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1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7812" y="1028641"/>
            <a:ext cx="7886700" cy="810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altLang="ja-JP" sz="2400" b="1" dirty="0">
                <a:latin typeface="Georgia" panose="02040502050405020303" pitchFamily="18" charset="0"/>
                <a:ea typeface="MS PGothic" panose="020B0600070205080204" pitchFamily="34" charset="-128"/>
              </a:rPr>
              <a:t>Le secrétariat de l’OMD a mis à notre disposition l’Outil de communication sécurisée </a:t>
            </a:r>
            <a:r>
              <a:rPr lang="fr-BE" altLang="ja-JP" sz="2400" b="1" dirty="0" err="1">
                <a:solidFill>
                  <a:srgbClr val="00B0F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CENcomm</a:t>
            </a:r>
            <a:r>
              <a:rPr lang="fr-BE" altLang="ja-JP" sz="2400" b="1" dirty="0">
                <a:solidFill>
                  <a:srgbClr val="00B0F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 3</a:t>
            </a:r>
            <a:r>
              <a:rPr lang="fr-BE" altLang="ja-JP" sz="2400" b="1" dirty="0">
                <a:latin typeface="Georgia" panose="02040502050405020303" pitchFamily="18" charset="0"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19873" y="2652890"/>
            <a:ext cx="2117194" cy="3046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Langues du </a:t>
            </a:r>
            <a:r>
              <a:rPr lang="fr-F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CENcomm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  <a:latin typeface="Georgia" panose="02040502050405020303" pitchFamily="18" charset="0"/>
              </a:rPr>
              <a:t>Anglais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  <a:latin typeface="Georgia" panose="02040502050405020303" pitchFamily="18" charset="0"/>
              </a:rPr>
              <a:t>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  <a:latin typeface="Georgia" panose="02040502050405020303" pitchFamily="18" charset="0"/>
              </a:rPr>
              <a:t>Portugais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Georgia" panose="02040502050405020303" pitchFamily="18" charset="0"/>
              </a:rPr>
              <a:t>Espagnol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Georgia" panose="02040502050405020303" pitchFamily="18" charset="0"/>
              </a:rPr>
              <a:t>Allemand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Georgia" panose="02040502050405020303" pitchFamily="18" charset="0"/>
              </a:rPr>
              <a:t>Russe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Georgia" panose="02040502050405020303" pitchFamily="18" charset="0"/>
              </a:rPr>
              <a:t>Arabe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Georgia" panose="02040502050405020303" pitchFamily="18" charset="0"/>
              </a:rPr>
              <a:t>etc.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13E0B1-8AE2-B34E-BCB1-A3647CAD6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" y="1956107"/>
            <a:ext cx="6762107" cy="44405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53902" y="269848"/>
            <a:ext cx="7109916" cy="642244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 – </a:t>
            </a:r>
            <a:r>
              <a:rPr lang="fr-FR" sz="32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COMMUNICATION</a:t>
            </a:r>
            <a:r>
              <a:rPr lang="fr-FR" sz="32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(1/2)</a:t>
            </a:r>
            <a:endParaRPr lang="fr-FR" sz="32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75920" y="912092"/>
            <a:ext cx="8524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latin typeface="Georgia" panose="02040502050405020303" pitchFamily="18" charset="0"/>
                <a:cs typeface="Aharoni" panose="02010803020104030203" pitchFamily="2" charset="-79"/>
              </a:rPr>
              <a:t>Production et vulgarisation de neuf (09) bulletins d’informations quotidiens</a:t>
            </a:r>
          </a:p>
          <a:p>
            <a:pPr algn="ctr"/>
            <a:r>
              <a:rPr lang="fr-FR" sz="2200" b="1" dirty="0">
                <a:solidFill>
                  <a:srgbClr val="C0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En français et en anglais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9E767BC0-6D8A-F060-B3A2-D151DD6BE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65" y="2318485"/>
            <a:ext cx="2946797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01ED68E0-F380-B269-6754-3F1F226BA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05" y="2318485"/>
            <a:ext cx="2978938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53902" y="269848"/>
            <a:ext cx="7109916" cy="642244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 – </a:t>
            </a:r>
            <a:r>
              <a:rPr lang="fr-FR" sz="32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COMMUNICATION</a:t>
            </a:r>
            <a:r>
              <a:rPr lang="fr-FR" sz="32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(2/2)</a:t>
            </a:r>
            <a:endParaRPr lang="fr-FR" sz="32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5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45340" y="720899"/>
            <a:ext cx="522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Niveau de participation à l’opération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43742" y="109473"/>
            <a:ext cx="7109916" cy="64224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(1/10)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1" y="1363143"/>
            <a:ext cx="8947879" cy="5040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0160" y="3230880"/>
            <a:ext cx="43688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945340" y="3230880"/>
            <a:ext cx="3203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646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43742" y="109473"/>
            <a:ext cx="7109916" cy="64224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(2/10)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33208" y="720899"/>
            <a:ext cx="444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Nombre de saisies enregistrées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63143"/>
            <a:ext cx="8737600" cy="4901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0640" y="3241040"/>
            <a:ext cx="375920" cy="193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950720" y="3241040"/>
            <a:ext cx="731520" cy="3023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85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Aperçu global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143742" y="-40369"/>
            <a:ext cx="7109916" cy="642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 – </a:t>
            </a:r>
            <a:r>
              <a:rPr lang="fr-FR" sz="2800" b="1" u="sng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RESULTATS DE ALAMBA 3 - ALAFI</a:t>
            </a:r>
            <a:r>
              <a:rPr lang="fr-FR" sz="2800" b="1" dirty="0">
                <a:solidFill>
                  <a:srgbClr val="2E7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(3/10)</a:t>
            </a:r>
            <a:endParaRPr lang="fr-FR" sz="2800" b="1" u="sng" dirty="0">
              <a:solidFill>
                <a:srgbClr val="2E7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359" y="720899"/>
            <a:ext cx="905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Pourcentage de saisie des marchandises ciblées par l’opération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1" y="1363143"/>
            <a:ext cx="8876781" cy="5006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2480" y="3129280"/>
            <a:ext cx="351262" cy="16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47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7173</TotalTime>
  <Words>700</Words>
  <Application>Microsoft Macintosh PowerPoint</Application>
  <PresentationFormat>On-screen Show (4:3)</PresentationFormat>
  <Paragraphs>98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Brush Script MT</vt:lpstr>
      <vt:lpstr>Aharoni</vt:lpstr>
      <vt:lpstr>American Typewriter</vt:lpstr>
      <vt:lpstr>American Typewriter Condensed</vt:lpstr>
      <vt:lpstr>Arial</vt:lpstr>
      <vt:lpstr>Calibri</vt:lpstr>
      <vt:lpstr>Calibri Light</vt:lpstr>
      <vt:lpstr>Century Gothic</vt:lpstr>
      <vt:lpstr>Georgia</vt:lpstr>
      <vt:lpstr>Lucida Sans Unicode</vt:lpstr>
      <vt:lpstr>Wingdings</vt:lpstr>
      <vt:lpstr>Office Theme</vt:lpstr>
      <vt:lpstr>PowerPoint Presentation</vt:lpstr>
      <vt:lpstr>SOMMAIRE</vt:lpstr>
      <vt:lpstr>INTRODUCTION</vt:lpstr>
      <vt:lpstr>I - PHASES DE L’OPERATION</vt:lpstr>
      <vt:lpstr>II – COMMUNICATION (1/2)</vt:lpstr>
      <vt:lpstr>II – COMMUNICATION (2/2)</vt:lpstr>
      <vt:lpstr>III – RESULTATS DE ALAMBA 3 - ALAFI (1/10)</vt:lpstr>
      <vt:lpstr>III – RESULTATS DE ALAMBA 3 - ALAFI (2/10)</vt:lpstr>
      <vt:lpstr>Aperçu global</vt:lpstr>
      <vt:lpstr>Aperçu global</vt:lpstr>
      <vt:lpstr>Aperçu global</vt:lpstr>
      <vt:lpstr>Aperçu global</vt:lpstr>
      <vt:lpstr>Aperçu global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Birame Sidy KANE</dc:creator>
  <cp:lastModifiedBy>Cherno Omar BARRY</cp:lastModifiedBy>
  <cp:revision>181</cp:revision>
  <cp:lastPrinted>2021-08-11T21:23:38Z</cp:lastPrinted>
  <dcterms:created xsi:type="dcterms:W3CDTF">2016-04-24T11:27:36Z</dcterms:created>
  <dcterms:modified xsi:type="dcterms:W3CDTF">2023-05-02T17:52:59Z</dcterms:modified>
</cp:coreProperties>
</file>